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009" y="4914304"/>
            <a:ext cx="24373982" cy="1"/>
          </a:xfrm>
          <a:prstGeom prst="line">
            <a:avLst/>
          </a:prstGeom>
          <a:ln w="63500">
            <a:solidFill>
              <a:srgbClr val="941100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3" name="OU Chem &amp; Biochem                                                             CHEM5570-100                                                                 Fall 2022"/>
          <p:cNvSpPr/>
          <p:nvPr/>
        </p:nvSpPr>
        <p:spPr>
          <a:xfrm>
            <a:off x="-98422" y="13007275"/>
            <a:ext cx="24580844" cy="739421"/>
          </a:xfrm>
          <a:prstGeom prst="rect">
            <a:avLst/>
          </a:prstGeom>
          <a:solidFill>
            <a:schemeClr val="accent5">
              <a:hueOff val="-176146"/>
              <a:satOff val="3665"/>
              <a:lumOff val="-13986"/>
            </a:scheme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 OU Chem &amp; Biochem                                                             CHEM5570-100                                                                 Fall 2022</a:t>
            </a:r>
          </a:p>
        </p:txBody>
      </p:sp>
      <p:sp>
        <p:nvSpPr>
          <p:cNvPr id="14" name="Title Text"/>
          <p:cNvSpPr txBox="1"/>
          <p:nvPr>
            <p:ph type="title"/>
          </p:nvPr>
        </p:nvSpPr>
        <p:spPr>
          <a:xfrm>
            <a:off x="4280296" y="-1143000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4280296" y="6045398"/>
            <a:ext cx="14716126" cy="4416917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7" name="“Type a quote here.”"/>
          <p:cNvSpPr txBox="1"/>
          <p:nvPr>
            <p:ph type="body" sz="quarter" idx="22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"/>
          <p:cNvSpPr/>
          <p:nvPr>
            <p:ph type="pic" idx="21"/>
          </p:nvPr>
        </p:nvSpPr>
        <p:spPr>
          <a:xfrm>
            <a:off x="1905000" y="0"/>
            <a:ext cx="21420093" cy="14287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>
            <a:lvl1pPr>
              <a:defRPr b="0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/>
          <p:nvPr>
            <p:ph type="pic" sz="half" idx="21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>
            <a:lvl1pPr>
              <a:defRPr b="0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>
            <a:lvl1pPr>
              <a:defRPr b="0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Image"/>
          <p:cNvSpPr/>
          <p:nvPr>
            <p:ph type="pic" idx="21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b="0" sz="8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mage"/>
          <p:cNvSpPr/>
          <p:nvPr>
            <p:ph type="pic" sz="half" idx="21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>
            <a:lvl1pPr>
              <a:defRPr b="0"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 anchor="ctr"/>
          <a:lstStyle>
            <a:lvl1pPr marL="465364" indent="-465364">
              <a:spcBef>
                <a:spcPts val="4500"/>
              </a:spcBef>
              <a:defRPr>
                <a:latin typeface="+mn-lt"/>
                <a:ea typeface="+mn-ea"/>
                <a:cs typeface="+mn-cs"/>
                <a:sym typeface="Helvetica Light"/>
              </a:defRPr>
            </a:lvl1pPr>
            <a:lvl2pPr marL="8082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Light"/>
              </a:defRPr>
            </a:lvl2pPr>
            <a:lvl3pPr marL="11511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Light"/>
              </a:defRPr>
            </a:lvl3pPr>
            <a:lvl4pPr marL="14940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Light"/>
              </a:defRPr>
            </a:lvl4pPr>
            <a:lvl5pPr marL="1836964" indent="-465364">
              <a:spcBef>
                <a:spcPts val="4500"/>
              </a:spcBef>
              <a:defRPr sz="38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anchor="ctr"/>
          <a:lstStyle>
            <a:lvl1pPr marL="6173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marL="10618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marL="15063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marL="19508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marL="2395361" indent="-617361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Image"/>
          <p:cNvSpPr/>
          <p:nvPr>
            <p:ph type="pic" sz="quarter" idx="21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Image"/>
          <p:cNvSpPr/>
          <p:nvPr>
            <p:ph type="pic" sz="quarter" idx="22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8" name="Image"/>
          <p:cNvSpPr/>
          <p:nvPr>
            <p:ph type="pic" idx="23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-355532" y="1884164"/>
            <a:ext cx="24632071" cy="1"/>
          </a:xfrm>
          <a:prstGeom prst="line">
            <a:avLst/>
          </a:prstGeom>
          <a:ln w="63500">
            <a:solidFill>
              <a:srgbClr val="941100"/>
            </a:solidFill>
            <a:miter lim="400000"/>
          </a:ln>
          <a:effectLst>
            <a:reflection blurRad="0" stA="20394" stPos="0" endA="0" endPos="40000" dist="0" dir="5400000" fadeDir="5400000" sx="100000" sy="-100000" kx="0" ky="0" algn="bl" rotWithShape="0"/>
          </a:effectLst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530328" y="392348"/>
            <a:ext cx="15609094" cy="1300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738601" y="2327115"/>
            <a:ext cx="22906798" cy="11014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2pPr marL="1037166" indent="-592666">
              <a:defRPr sz="3200"/>
            </a:lvl2pPr>
            <a:lvl3pPr marL="1511300" indent="-622300">
              <a:defRPr sz="2800"/>
            </a:lvl3pPr>
            <a:lvl4pPr marL="1926166" indent="-592666">
              <a:defRPr sz="2400"/>
            </a:lvl4pPr>
            <a:lvl5pPr marL="2389187" indent="-611187">
              <a:defRPr sz="22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600" u="none">
          <a:solidFill>
            <a:schemeClr val="accent5">
              <a:hueOff val="-176146"/>
              <a:satOff val="3665"/>
              <a:lumOff val="-13986"/>
            </a:schemeClr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03250" marR="0" indent="-603250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48291" marR="0" indent="-703791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33550" marR="0" indent="-844550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271888" marR="0" indent="-938388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833687" marR="0" indent="-1055687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91694" marR="0" indent="-469194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36194" marR="0" indent="-469194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80694" marR="0" indent="-469194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25194" marR="0" indent="-469194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github.com/RosettaCommons/RoseTTAFold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oseTTAFold and Protein Structure Prediction"/>
          <p:cNvSpPr txBox="1"/>
          <p:nvPr>
            <p:ph type="ctrTitle"/>
          </p:nvPr>
        </p:nvSpPr>
        <p:spPr>
          <a:xfrm>
            <a:off x="700604" y="286450"/>
            <a:ext cx="22982792" cy="3465231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sz="81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RoseTTAFold and Protein Structure Prediction</a:t>
            </a:r>
          </a:p>
        </p:txBody>
      </p:sp>
      <p:sp>
        <p:nvSpPr>
          <p:cNvPr id="123" name="CCATS Group"/>
          <p:cNvSpPr txBox="1"/>
          <p:nvPr/>
        </p:nvSpPr>
        <p:spPr>
          <a:xfrm>
            <a:off x="4512095" y="4728131"/>
            <a:ext cx="15252651" cy="20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>
              <a:lnSpc>
                <a:spcPct val="150000"/>
              </a:lnSpc>
              <a:defRPr b="1">
                <a:solidFill>
                  <a:srgbClr val="9411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 sz="6600"/>
            </a:pPr>
            <a:r>
              <a:rPr sz="5000"/>
              <a:t>CCATS Group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7923" y="7433292"/>
            <a:ext cx="9140996" cy="4970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03_rosettafold/Tutorial/00_monomer_pr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03_rosettafold/Tutorial/00_monomer_pred</a:t>
            </a:r>
          </a:p>
        </p:txBody>
      </p:sp>
      <p:sp>
        <p:nvSpPr>
          <p:cNvPr id="167" name="This folder contains:…"/>
          <p:cNvSpPr txBox="1"/>
          <p:nvPr>
            <p:ph type="body" sz="half" idx="1"/>
          </p:nvPr>
        </p:nvSpPr>
        <p:spPr>
          <a:xfrm>
            <a:off x="279344" y="3469619"/>
            <a:ext cx="11359524" cy="8174811"/>
          </a:xfrm>
          <a:prstGeom prst="rect">
            <a:avLst/>
          </a:prstGeom>
        </p:spPr>
        <p:txBody>
          <a:bodyPr/>
          <a:lstStyle/>
          <a:p>
            <a:pPr>
              <a:defRPr sz="4400"/>
            </a:pPr>
            <a:r>
              <a:t>This folder contains:</a:t>
            </a:r>
          </a:p>
          <a:p>
            <a:pPr lvl="1" marL="952500" indent="-508000">
              <a:defRPr sz="4400"/>
            </a:pPr>
            <a:r>
              <a:t>bax.fa (Bax)</a:t>
            </a:r>
          </a:p>
          <a:p>
            <a:pPr lvl="1" marL="952500" indent="-508000">
              <a:defRPr sz="4400"/>
            </a:pPr>
            <a:r>
              <a:t>rf_monomer_pred.slurm</a:t>
            </a:r>
          </a:p>
          <a:p>
            <a:pPr lvl="2" marL="1333500" indent="-444500">
              <a:defRPr sz="4400"/>
            </a:pPr>
            <a:r>
              <a:t>SLURM script to run RoseTTAFold</a:t>
            </a:r>
          </a:p>
          <a:p>
            <a:pPr lvl="1" marL="889000" indent="-444500">
              <a:defRPr sz="4400"/>
            </a:pPr>
            <a:r>
              <a:t>To run:</a:t>
            </a:r>
          </a:p>
          <a:p>
            <a:pPr lvl="6" marL="0" indent="1371600">
              <a:buSzTx/>
              <a:buNone/>
              <a:defRPr sz="4400"/>
            </a:pPr>
            <a:r>
              <a:t>sbatch rf_monomer_pred.slurm</a:t>
            </a:r>
          </a:p>
        </p:txBody>
      </p:sp>
      <p:pic>
        <p:nvPicPr>
          <p:cNvPr id="168" name="Screen Shot 2022-09-18 at 1.19.00 PM.png" descr="Screen Shot 2022-09-18 at 1.19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45608" y="7528558"/>
            <a:ext cx="9756628" cy="525477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LURM Allocation requests"/>
          <p:cNvSpPr txBox="1"/>
          <p:nvPr/>
        </p:nvSpPr>
        <p:spPr>
          <a:xfrm>
            <a:off x="16583521" y="7954657"/>
            <a:ext cx="6315999" cy="1236747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lnSpc>
                <a:spcPct val="10000"/>
              </a:lnSpc>
              <a:spcBef>
                <a:spcPts val="59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SLURM Allocation requests</a:t>
            </a:r>
          </a:p>
        </p:txBody>
      </p:sp>
      <p:sp>
        <p:nvSpPr>
          <p:cNvPr id="170" name="Load CUDA library (for GPU)"/>
          <p:cNvSpPr txBox="1"/>
          <p:nvPr/>
        </p:nvSpPr>
        <p:spPr>
          <a:xfrm>
            <a:off x="16270022" y="9752715"/>
            <a:ext cx="6942997" cy="806462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lnSpc>
                <a:spcPct val="10000"/>
              </a:lnSpc>
              <a:spcBef>
                <a:spcPts val="59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Load CUDA library (for GPU)</a:t>
            </a:r>
          </a:p>
        </p:txBody>
      </p:sp>
      <p:sp>
        <p:nvSpPr>
          <p:cNvPr id="171" name="Create link of RoseTTAFold Script and run the program taking the FASTA sequence as input 1 and “.” as the working directory"/>
          <p:cNvSpPr txBox="1"/>
          <p:nvPr/>
        </p:nvSpPr>
        <p:spPr>
          <a:xfrm>
            <a:off x="16736079" y="12072077"/>
            <a:ext cx="7345848" cy="1579473"/>
          </a:xfrm>
          <a:prstGeom prst="rect">
            <a:avLst/>
          </a:prstGeom>
          <a:solidFill>
            <a:srgbClr val="FFFFFF"/>
          </a:solidFill>
          <a:ln w="63500">
            <a:solidFill>
              <a:srgbClr val="9411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698301">
              <a:spcBef>
                <a:spcPts val="5000"/>
              </a:spcBef>
              <a:defRPr sz="2975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Create link of RoseTTAFold Script and run the program taking the FASTA sequence as input 1 and “.” as the working directory</a:t>
            </a:r>
          </a:p>
        </p:txBody>
      </p:sp>
      <p:pic>
        <p:nvPicPr>
          <p:cNvPr id="172" name="Screen Shot 2022-09-18 at 2.04.25 PM.png" descr="Screen Shot 2022-09-18 at 2.04.2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2493" y="3387193"/>
            <a:ext cx="8352263" cy="2281156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bax.fa (Bax FASTA sequence)"/>
          <p:cNvSpPr txBox="1"/>
          <p:nvPr/>
        </p:nvSpPr>
        <p:spPr>
          <a:xfrm>
            <a:off x="11173799" y="2075733"/>
            <a:ext cx="9489651" cy="1010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l">
              <a:spcBef>
                <a:spcPts val="5900"/>
              </a:spcBef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bax.fa (Bax FASTA sequence)</a:t>
            </a:r>
          </a:p>
        </p:txBody>
      </p:sp>
      <p:sp>
        <p:nvSpPr>
          <p:cNvPr id="174" name="rf_monomer_pred.slurm"/>
          <p:cNvSpPr txBox="1"/>
          <p:nvPr/>
        </p:nvSpPr>
        <p:spPr>
          <a:xfrm>
            <a:off x="11173799" y="6093080"/>
            <a:ext cx="9489651" cy="1010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l">
              <a:spcBef>
                <a:spcPts val="5900"/>
              </a:spcBef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rf_monomer_pred.slurm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Line"/>
          <p:cNvSpPr/>
          <p:nvPr/>
        </p:nvSpPr>
        <p:spPr>
          <a:xfrm flipH="1" flipV="1">
            <a:off x="12329976" y="2996423"/>
            <a:ext cx="2261510" cy="1"/>
          </a:xfrm>
          <a:prstGeom prst="line">
            <a:avLst/>
          </a:prstGeom>
          <a:ln w="127000">
            <a:solidFill>
              <a:srgbClr val="9411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77" name="Line"/>
          <p:cNvSpPr/>
          <p:nvPr/>
        </p:nvSpPr>
        <p:spPr>
          <a:xfrm flipH="1">
            <a:off x="11158750" y="12604715"/>
            <a:ext cx="1235206" cy="1"/>
          </a:xfrm>
          <a:prstGeom prst="line">
            <a:avLst/>
          </a:prstGeom>
          <a:ln w="127000">
            <a:solidFill>
              <a:srgbClr val="9411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78" name="run_pyrosetta.sh (made by Va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run_pyrosetta.sh (made by Van)</a:t>
            </a:r>
          </a:p>
        </p:txBody>
      </p:sp>
      <p:sp>
        <p:nvSpPr>
          <p:cNvPr id="179" name="RF run_pyrosetta.sh [input FASTA] [working directory]"/>
          <p:cNvSpPr/>
          <p:nvPr/>
        </p:nvSpPr>
        <p:spPr>
          <a:xfrm>
            <a:off x="670629" y="2075733"/>
            <a:ext cx="10315912" cy="79507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3200">
                <a:solidFill>
                  <a:srgbClr val="FFFFFF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RF</a:t>
            </a:r>
            <a:r>
              <a:t>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run_pyrosetta.sh</a:t>
            </a:r>
            <a:r>
              <a:t> [input FASTA] [working directory]</a:t>
            </a:r>
          </a:p>
        </p:txBody>
      </p:sp>
      <p:sp>
        <p:nvSpPr>
          <p:cNvPr id="180" name="Prepare MSA…"/>
          <p:cNvSpPr/>
          <p:nvPr/>
        </p:nvSpPr>
        <p:spPr>
          <a:xfrm>
            <a:off x="1334142" y="3890500"/>
            <a:ext cx="8988885" cy="112135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3200" u="sng">
                <a:solidFill>
                  <a:srgbClr val="FFFFFF"/>
                </a:solidFill>
              </a:defRPr>
            </a:pPr>
            <a:r>
              <a:t>Prepare MSA</a:t>
            </a:r>
          </a:p>
          <a:p>
            <a:pPr lvl="1" algn="l">
              <a:defRPr sz="3200">
                <a:solidFill>
                  <a:srgbClr val="FFFFFF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RF</a:t>
            </a:r>
            <a:r>
              <a:t>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make_msa.sh</a:t>
            </a:r>
            <a:r>
              <a:t> [input FASTA] &gt; [input.a3m]</a:t>
            </a:r>
          </a:p>
        </p:txBody>
      </p:sp>
      <p:sp>
        <p:nvSpPr>
          <p:cNvPr id="181" name="Predict Secondary Structure…"/>
          <p:cNvSpPr/>
          <p:nvPr/>
        </p:nvSpPr>
        <p:spPr>
          <a:xfrm>
            <a:off x="1822709" y="6104063"/>
            <a:ext cx="8232490" cy="1408086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3200" u="sng">
                <a:solidFill>
                  <a:srgbClr val="FFFFFF"/>
                </a:solidFill>
              </a:defRPr>
            </a:pPr>
            <a:r>
              <a:t>Predict Secondary Structure</a:t>
            </a:r>
          </a:p>
          <a:p>
            <a:pPr lvl="1" algn="l">
              <a:defRPr sz="3200">
                <a:solidFill>
                  <a:srgbClr val="FFFFFF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RF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make_ss.sh</a:t>
            </a:r>
            <a:r>
              <a:t> [input.a3m] &gt; [input.ss2]</a:t>
            </a:r>
          </a:p>
        </p:txBody>
      </p:sp>
      <p:sp>
        <p:nvSpPr>
          <p:cNvPr id="182" name="Search Templates…"/>
          <p:cNvSpPr/>
          <p:nvPr/>
        </p:nvSpPr>
        <p:spPr>
          <a:xfrm>
            <a:off x="183345" y="8546978"/>
            <a:ext cx="11290480" cy="184138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3200" u="sng">
                <a:solidFill>
                  <a:srgbClr val="FFFFFF"/>
                </a:solidFill>
              </a:defRPr>
            </a:pPr>
            <a:r>
              <a:t>Search Templates</a:t>
            </a:r>
          </a:p>
          <a:p>
            <a:pPr lvl="1" algn="l">
              <a:defRPr sz="3200">
                <a:solidFill>
                  <a:srgbClr val="FFFFFF"/>
                </a:solidFill>
              </a:defRPr>
            </a:pPr>
            <a:r>
              <a:t>Combine [input.a3m] [input.ss2] &gt; [input.msa0.ss2.a3m]</a:t>
            </a:r>
          </a:p>
          <a:p>
            <a:pPr lvl="1" algn="l">
              <a:defRPr sz="3200">
                <a:solidFill>
                  <a:srgbClr val="FFFFFF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HHsearch</a:t>
            </a:r>
            <a:r>
              <a:t> [input.msa0.ss2.a3m] &gt; [input.hhr] &amp; [input.atab]</a:t>
            </a:r>
          </a:p>
        </p:txBody>
      </p:sp>
      <p:sp>
        <p:nvSpPr>
          <p:cNvPr id="183" name="Predict Distance &amp; Orientation…"/>
          <p:cNvSpPr/>
          <p:nvPr/>
        </p:nvSpPr>
        <p:spPr>
          <a:xfrm>
            <a:off x="281162" y="11411408"/>
            <a:ext cx="11094846" cy="1841380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3200" u="sng">
                <a:solidFill>
                  <a:srgbClr val="FFFFFF"/>
                </a:solidFill>
              </a:defRPr>
            </a:pPr>
            <a:r>
              <a:t>Predict Distance &amp; Orientation</a:t>
            </a:r>
          </a:p>
          <a:p>
            <a:pPr lvl="1" algn="l">
              <a:defRPr sz="3200">
                <a:solidFill>
                  <a:srgbClr val="FFFFFF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RF</a:t>
            </a:r>
            <a:r>
              <a:t> predict_pyrosetta.py \</a:t>
            </a:r>
          </a:p>
          <a:p>
            <a:pPr lvl="2" algn="l">
              <a:defRPr sz="3200">
                <a:solidFill>
                  <a:srgbClr val="FFFFFF"/>
                </a:solidFill>
              </a:defRPr>
            </a:pPr>
            <a:r>
              <a:t>[input.a3m] [input.hhr] [input.a3m] &gt; [input.3track]</a:t>
            </a:r>
          </a:p>
        </p:txBody>
      </p:sp>
      <p:sp>
        <p:nvSpPr>
          <p:cNvPr id="184" name="Monomer Prediction…"/>
          <p:cNvSpPr/>
          <p:nvPr/>
        </p:nvSpPr>
        <p:spPr>
          <a:xfrm>
            <a:off x="14614551" y="2075733"/>
            <a:ext cx="8232490" cy="184138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3200" u="sng">
                <a:solidFill>
                  <a:srgbClr val="FFFFFF"/>
                </a:solidFill>
              </a:defRPr>
            </a:pPr>
            <a:r>
              <a:t>Monomer Prediction</a:t>
            </a:r>
          </a:p>
          <a:p>
            <a:pPr lvl="1" algn="l">
              <a:defRPr sz="3200">
                <a:solidFill>
                  <a:srgbClr val="FFFFFF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RF</a:t>
            </a:r>
            <a:r>
              <a:t> RosettaTR.py \</a:t>
            </a:r>
          </a:p>
          <a:p>
            <a:pPr lvl="2" algn="l">
              <a:defRPr sz="3200">
                <a:solidFill>
                  <a:srgbClr val="FFFFFF"/>
                </a:solidFill>
              </a:defRPr>
            </a:pPr>
            <a:r>
              <a:t>[input FASTA] [input.3track &gt; [input.pdb]</a:t>
            </a:r>
          </a:p>
        </p:txBody>
      </p:sp>
      <p:sp>
        <p:nvSpPr>
          <p:cNvPr id="185" name="Error Estimation (DeepAccNet-MSA)…"/>
          <p:cNvSpPr/>
          <p:nvPr/>
        </p:nvSpPr>
        <p:spPr>
          <a:xfrm>
            <a:off x="15227219" y="4985239"/>
            <a:ext cx="7007154" cy="1658478"/>
          </a:xfrm>
          <a:prstGeom prst="rect">
            <a:avLst/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3200" u="sng">
                <a:solidFill>
                  <a:srgbClr val="FFFFFF"/>
                </a:solidFill>
              </a:defRPr>
            </a:pPr>
            <a:r>
              <a:t>Error Estimation (DeepAccNet-MSA)</a:t>
            </a:r>
          </a:p>
          <a:p>
            <a:pPr lvl="1" algn="l">
              <a:defRPr sz="3200">
                <a:solidFill>
                  <a:srgbClr val="FFFFFF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RF</a:t>
            </a:r>
            <a:r>
              <a:t> ErrorPredictorMSA.py \</a:t>
            </a:r>
          </a:p>
          <a:p>
            <a:pPr lvl="2" algn="l">
              <a:defRPr sz="3200">
                <a:solidFill>
                  <a:srgbClr val="FFFFFF"/>
                </a:solidFill>
              </a:defRPr>
            </a:pPr>
            <a:r>
              <a:t>[input.3track] &gt; [input.crderr.pdb]</a:t>
            </a:r>
          </a:p>
        </p:txBody>
      </p:sp>
      <p:sp>
        <p:nvSpPr>
          <p:cNvPr id="186" name="Arrow"/>
          <p:cNvSpPr/>
          <p:nvPr/>
        </p:nvSpPr>
        <p:spPr>
          <a:xfrm rot="5400000">
            <a:off x="5386764" y="2939148"/>
            <a:ext cx="883641" cy="883272"/>
          </a:xfrm>
          <a:prstGeom prst="rightArrow">
            <a:avLst>
              <a:gd name="adj1" fmla="val 34332"/>
              <a:gd name="adj2" fmla="val 42450"/>
            </a:avLst>
          </a:prstGeom>
          <a:solidFill>
            <a:srgbClr val="9411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100">
                <a:solidFill>
                  <a:srgbClr val="941100"/>
                </a:solidFill>
              </a:defRPr>
            </a:pPr>
          </a:p>
        </p:txBody>
      </p:sp>
      <p:sp>
        <p:nvSpPr>
          <p:cNvPr id="187" name="conda activate"/>
          <p:cNvSpPr/>
          <p:nvPr/>
        </p:nvSpPr>
        <p:spPr>
          <a:xfrm>
            <a:off x="1932534" y="2938964"/>
            <a:ext cx="3091532" cy="79507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l">
              <a:defRPr sz="3100"/>
            </a:lvl1pPr>
          </a:lstStyle>
          <a:p>
            <a:pPr/>
            <a:r>
              <a:t>conda activate</a:t>
            </a:r>
          </a:p>
        </p:txBody>
      </p:sp>
      <p:sp>
        <p:nvSpPr>
          <p:cNvPr id="188" name="Arrow"/>
          <p:cNvSpPr/>
          <p:nvPr/>
        </p:nvSpPr>
        <p:spPr>
          <a:xfrm rot="5400000">
            <a:off x="5386764" y="5168500"/>
            <a:ext cx="883641" cy="883273"/>
          </a:xfrm>
          <a:prstGeom prst="rightArrow">
            <a:avLst>
              <a:gd name="adj1" fmla="val 34332"/>
              <a:gd name="adj2" fmla="val 42450"/>
            </a:avLst>
          </a:prstGeom>
          <a:solidFill>
            <a:srgbClr val="9411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100">
                <a:solidFill>
                  <a:srgbClr val="941100"/>
                </a:solidFill>
              </a:defRPr>
            </a:pPr>
          </a:p>
        </p:txBody>
      </p:sp>
      <p:sp>
        <p:nvSpPr>
          <p:cNvPr id="189" name="Arrow"/>
          <p:cNvSpPr/>
          <p:nvPr/>
        </p:nvSpPr>
        <p:spPr>
          <a:xfrm rot="5400000">
            <a:off x="5386764" y="7587927"/>
            <a:ext cx="883641" cy="883273"/>
          </a:xfrm>
          <a:prstGeom prst="rightArrow">
            <a:avLst>
              <a:gd name="adj1" fmla="val 34332"/>
              <a:gd name="adj2" fmla="val 42450"/>
            </a:avLst>
          </a:prstGeom>
          <a:solidFill>
            <a:srgbClr val="9411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100">
                <a:solidFill>
                  <a:srgbClr val="941100"/>
                </a:solidFill>
              </a:defRPr>
            </a:pPr>
          </a:p>
        </p:txBody>
      </p:sp>
      <p:sp>
        <p:nvSpPr>
          <p:cNvPr id="190" name="Arrow"/>
          <p:cNvSpPr/>
          <p:nvPr/>
        </p:nvSpPr>
        <p:spPr>
          <a:xfrm rot="5400000">
            <a:off x="5386764" y="10464136"/>
            <a:ext cx="883641" cy="883273"/>
          </a:xfrm>
          <a:prstGeom prst="rightArrow">
            <a:avLst>
              <a:gd name="adj1" fmla="val 34332"/>
              <a:gd name="adj2" fmla="val 42450"/>
            </a:avLst>
          </a:prstGeom>
          <a:solidFill>
            <a:srgbClr val="9411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100">
                <a:solidFill>
                  <a:srgbClr val="941100"/>
                </a:solidFill>
              </a:defRPr>
            </a:pPr>
          </a:p>
        </p:txBody>
      </p:sp>
      <p:sp>
        <p:nvSpPr>
          <p:cNvPr id="191" name="Line"/>
          <p:cNvSpPr/>
          <p:nvPr/>
        </p:nvSpPr>
        <p:spPr>
          <a:xfrm flipV="1">
            <a:off x="12334875" y="2938964"/>
            <a:ext cx="1" cy="9606825"/>
          </a:xfrm>
          <a:prstGeom prst="line">
            <a:avLst/>
          </a:prstGeom>
          <a:ln w="127000">
            <a:solidFill>
              <a:srgbClr val="9411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92" name="Arrow"/>
          <p:cNvSpPr/>
          <p:nvPr/>
        </p:nvSpPr>
        <p:spPr>
          <a:xfrm rot="5400000">
            <a:off x="18170892" y="4009540"/>
            <a:ext cx="883641" cy="883273"/>
          </a:xfrm>
          <a:prstGeom prst="rightArrow">
            <a:avLst>
              <a:gd name="adj1" fmla="val 34332"/>
              <a:gd name="adj2" fmla="val 42450"/>
            </a:avLst>
          </a:prstGeom>
          <a:solidFill>
            <a:srgbClr val="9411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100">
                <a:solidFill>
                  <a:srgbClr val="941100"/>
                </a:solidFill>
              </a:defRPr>
            </a:pPr>
          </a:p>
        </p:txBody>
      </p:sp>
      <p:sp>
        <p:nvSpPr>
          <p:cNvPr id="193" name="Arrow"/>
          <p:cNvSpPr/>
          <p:nvPr/>
        </p:nvSpPr>
        <p:spPr>
          <a:xfrm rot="5400000">
            <a:off x="18170892" y="6736143"/>
            <a:ext cx="883641" cy="883273"/>
          </a:xfrm>
          <a:prstGeom prst="rightArrow">
            <a:avLst>
              <a:gd name="adj1" fmla="val 34332"/>
              <a:gd name="adj2" fmla="val 42450"/>
            </a:avLst>
          </a:prstGeom>
          <a:solidFill>
            <a:srgbClr val="9411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100">
                <a:solidFill>
                  <a:srgbClr val="941100"/>
                </a:solidFill>
              </a:defRPr>
            </a:pPr>
          </a:p>
        </p:txBody>
      </p:sp>
      <p:sp>
        <p:nvSpPr>
          <p:cNvPr id="194" name="5 Predicted Models…"/>
          <p:cNvSpPr/>
          <p:nvPr/>
        </p:nvSpPr>
        <p:spPr>
          <a:xfrm>
            <a:off x="15129152" y="7711843"/>
            <a:ext cx="7203288" cy="1658478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700" u="sng">
                <a:solidFill>
                  <a:srgbClr val="FFFFFF"/>
                </a:solidFill>
              </a:defRPr>
            </a:pPr>
            <a:r>
              <a:t>5 Predicted Models </a:t>
            </a:r>
          </a:p>
          <a:p>
            <a:pPr>
              <a:defRPr sz="3700" u="sng">
                <a:solidFill>
                  <a:srgbClr val="FFFFFF"/>
                </a:solidFill>
              </a:defRPr>
            </a:pPr>
            <a:r>
              <a:t>(with separate PDB for error)</a:t>
            </a:r>
          </a:p>
        </p:txBody>
      </p:sp>
      <p:sp>
        <p:nvSpPr>
          <p:cNvPr id="195" name="RoseTTAFold"/>
          <p:cNvSpPr/>
          <p:nvPr/>
        </p:nvSpPr>
        <p:spPr>
          <a:xfrm>
            <a:off x="6633104" y="2938964"/>
            <a:ext cx="4725069" cy="79507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l">
              <a:defRPr sz="3100"/>
            </a:lvl1pPr>
          </a:lstStyle>
          <a:p>
            <a:pPr/>
            <a:r>
              <a:t>RoseTTAFold</a:t>
            </a:r>
          </a:p>
        </p:txBody>
      </p:sp>
      <p:sp>
        <p:nvSpPr>
          <p:cNvPr id="196" name="conda activate folding"/>
          <p:cNvSpPr/>
          <p:nvPr/>
        </p:nvSpPr>
        <p:spPr>
          <a:xfrm rot="16200000">
            <a:off x="9870531" y="6057396"/>
            <a:ext cx="4179944" cy="79507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l">
              <a:defRPr sz="3100"/>
            </a:lvl1pPr>
          </a:lstStyle>
          <a:p>
            <a:pPr/>
            <a:r>
              <a:t>conda activate folding</a:t>
            </a:r>
          </a:p>
        </p:txBody>
      </p:sp>
      <p:sp>
        <p:nvSpPr>
          <p:cNvPr id="197" name="[name] : name of input  (auto)…"/>
          <p:cNvSpPr/>
          <p:nvPr/>
        </p:nvSpPr>
        <p:spPr>
          <a:xfrm>
            <a:off x="18658966" y="12662965"/>
            <a:ext cx="5752291" cy="1091276"/>
          </a:xfrm>
          <a:prstGeom prst="rect">
            <a:avLst/>
          </a:prstGeom>
          <a:blipFill>
            <a:blip r:embed="rId10">
              <a:alphaModFix amt="40253"/>
            </a:blip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3200">
                <a:solidFill>
                  <a:srgbClr val="FFFFFF"/>
                </a:solidFill>
              </a:defRPr>
            </a:pPr>
            <a:r>
              <a:t>[name] : name of input  (auto)</a:t>
            </a:r>
          </a:p>
          <a:p>
            <a:pPr algn="l">
              <a:defRPr sz="3200">
                <a:solidFill>
                  <a:srgbClr val="FFFFFF"/>
                </a:solidFill>
              </a:defRPr>
            </a:pPr>
            <a:r>
              <a:t>RF : RoseTTAFold</a:t>
            </a:r>
          </a:p>
        </p:txBody>
      </p:sp>
      <p:sp>
        <p:nvSpPr>
          <p:cNvPr id="198" name="Bold : program…"/>
          <p:cNvSpPr/>
          <p:nvPr/>
        </p:nvSpPr>
        <p:spPr>
          <a:xfrm>
            <a:off x="15250256" y="12662965"/>
            <a:ext cx="3403309" cy="1091276"/>
          </a:xfrm>
          <a:prstGeom prst="rect">
            <a:avLst/>
          </a:prstGeom>
          <a:blipFill>
            <a:blip r:embed="rId11">
              <a:alphaModFix amt="40253"/>
            </a:blip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3200">
                <a:solidFill>
                  <a:srgbClr val="FFFFFF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Bold</a:t>
            </a:r>
            <a:r>
              <a:t> </a:t>
            </a:r>
            <a:r>
              <a:t>: program</a:t>
            </a:r>
          </a:p>
          <a:p>
            <a:pPr algn="l">
              <a:defRPr sz="3200">
                <a:solidFill>
                  <a:srgbClr val="FFFFFF"/>
                </a:solidFill>
              </a:defRPr>
            </a:pPr>
            <a:r>
              <a:rPr i="1">
                <a:latin typeface="+mj-lt"/>
                <a:ea typeface="+mj-ea"/>
                <a:cs typeface="+mj-cs"/>
                <a:sym typeface="Helvetica"/>
              </a:rPr>
              <a:t>Italic</a:t>
            </a:r>
            <a:r>
              <a:t> : scripts</a:t>
            </a:r>
          </a:p>
        </p:txBody>
      </p:sp>
      <p:sp>
        <p:nvSpPr>
          <p:cNvPr id="199" name="NOTE:"/>
          <p:cNvSpPr txBox="1"/>
          <p:nvPr/>
        </p:nvSpPr>
        <p:spPr>
          <a:xfrm>
            <a:off x="13255725" y="12756165"/>
            <a:ext cx="202565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NOTE: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Visualizing Model 1 Error on UCSF Chime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Visualizing Model 1 Error on UCSF Chimera</a:t>
            </a:r>
          </a:p>
        </p:txBody>
      </p:sp>
      <p:sp>
        <p:nvSpPr>
          <p:cNvPr id="202" name="Download the models folder to your local computer…"/>
          <p:cNvSpPr txBox="1"/>
          <p:nvPr>
            <p:ph type="body" sz="half" idx="1"/>
          </p:nvPr>
        </p:nvSpPr>
        <p:spPr>
          <a:xfrm>
            <a:off x="738601" y="2327115"/>
            <a:ext cx="10111350" cy="11014979"/>
          </a:xfrm>
          <a:prstGeom prst="rect">
            <a:avLst/>
          </a:prstGeom>
        </p:spPr>
        <p:txBody>
          <a:bodyPr/>
          <a:lstStyle/>
          <a:p>
            <a:pPr/>
            <a:r>
              <a:t>Download the models folder to your local computer</a:t>
            </a:r>
          </a:p>
          <a:p>
            <a:pPr/>
            <a:r>
              <a:t>Load model_1.crderr.pdb on Chimera</a:t>
            </a:r>
          </a:p>
          <a:p>
            <a:pPr/>
            <a:r>
              <a:t>Change atom coloring to error (found in B Factor column)</a:t>
            </a:r>
          </a:p>
          <a:p>
            <a:pPr lvl="1" marL="952500" indent="-508000"/>
            <a:r>
              <a:t>Select &gt; Structure &gt; protein</a:t>
            </a:r>
          </a:p>
          <a:p>
            <a:pPr lvl="1" marL="952500" indent="-508000"/>
            <a:r>
              <a:t>Action &gt; Atom/bonds &gt; Show</a:t>
            </a:r>
          </a:p>
          <a:p>
            <a:pPr lvl="1" marL="952500" indent="-508000"/>
            <a:r>
              <a:t>Tools &gt; Depiction &gt; Render by Attribute </a:t>
            </a:r>
          </a:p>
        </p:txBody>
      </p:sp>
      <p:pic>
        <p:nvPicPr>
          <p:cNvPr id="203" name="movie5.mp4" descr="movie5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561306" y="2913344"/>
            <a:ext cx="11971469" cy="9842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99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0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0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03_rosettafold/Tutorial/01_complex_pred.slurm"/>
          <p:cNvSpPr txBox="1"/>
          <p:nvPr>
            <p:ph type="title"/>
          </p:nvPr>
        </p:nvSpPr>
        <p:spPr>
          <a:xfrm>
            <a:off x="3793957" y="392348"/>
            <a:ext cx="16796086" cy="1300247"/>
          </a:xfrm>
          <a:prstGeom prst="rect">
            <a:avLst/>
          </a:prstGeom>
        </p:spPr>
        <p:txBody>
          <a:bodyPr/>
          <a:lstStyle/>
          <a:p>
            <a:pPr/>
            <a:r>
              <a:t>03_rosettafold/Tutorial/01_complex_pred.slurm</a:t>
            </a:r>
          </a:p>
        </p:txBody>
      </p:sp>
      <p:sp>
        <p:nvSpPr>
          <p:cNvPr id="206" name="This folder contains:…"/>
          <p:cNvSpPr txBox="1"/>
          <p:nvPr>
            <p:ph type="body" sz="half" idx="1"/>
          </p:nvPr>
        </p:nvSpPr>
        <p:spPr>
          <a:xfrm>
            <a:off x="878010" y="3494180"/>
            <a:ext cx="11726776" cy="9564533"/>
          </a:xfrm>
          <a:prstGeom prst="rect">
            <a:avLst/>
          </a:prstGeom>
        </p:spPr>
        <p:txBody>
          <a:bodyPr/>
          <a:lstStyle/>
          <a:p>
            <a:pPr>
              <a:defRPr sz="4400"/>
            </a:pPr>
            <a:r>
              <a:t>This folder contains:</a:t>
            </a:r>
          </a:p>
          <a:p>
            <a:pPr lvl="1" marL="952500" indent="-508000">
              <a:defRPr sz="4400"/>
            </a:pPr>
            <a:r>
              <a:t>paparde.fa (from Alphafold Tutorial)</a:t>
            </a:r>
          </a:p>
          <a:p>
            <a:pPr>
              <a:defRPr sz="4400"/>
            </a:pPr>
            <a:r>
              <a:t>Need to make two separate FASTA files:</a:t>
            </a:r>
          </a:p>
          <a:p>
            <a:pPr lvl="5" marL="0" indent="1143000">
              <a:buSzTx/>
              <a:buNone/>
              <a:defRPr sz="4400"/>
            </a:pPr>
            <a:r>
              <a:t>head -n 2 paparde.fasta &gt; pard.fa</a:t>
            </a:r>
          </a:p>
          <a:p>
            <a:pPr lvl="5" marL="0" indent="1143000">
              <a:buSzTx/>
              <a:buNone/>
              <a:defRPr sz="4400"/>
            </a:pPr>
            <a:r>
              <a:t>tail -n 2 paparde.fasta &gt; pare.fa</a:t>
            </a:r>
          </a:p>
          <a:p>
            <a:pPr lvl="1" marL="987777" indent="-543277">
              <a:defRPr sz="4400"/>
            </a:pPr>
            <a:r>
              <a:t>rf_complex_pred.slurm</a:t>
            </a:r>
          </a:p>
          <a:p>
            <a:pPr lvl="2" marL="1333500" indent="-444500">
              <a:defRPr sz="4400"/>
            </a:pPr>
            <a:r>
              <a:t>SLURM script to run RoseTTAFold</a:t>
            </a:r>
          </a:p>
        </p:txBody>
      </p:sp>
      <p:sp>
        <p:nvSpPr>
          <p:cNvPr id="207" name="paparde.fa (from Alphafold"/>
          <p:cNvSpPr txBox="1"/>
          <p:nvPr/>
        </p:nvSpPr>
        <p:spPr>
          <a:xfrm>
            <a:off x="13502526" y="8027189"/>
            <a:ext cx="9489651" cy="1010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l">
              <a:spcBef>
                <a:spcPts val="5900"/>
              </a:spcBef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paparde.fa (from Alphafold</a:t>
            </a:r>
          </a:p>
        </p:txBody>
      </p:sp>
      <p:pic>
        <p:nvPicPr>
          <p:cNvPr id="208" name="Screen Shot 2022-09-18 at 2.30.37 PM.png" descr="Screen Shot 2022-09-18 at 2.30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53654" y="8922331"/>
            <a:ext cx="8774406" cy="225335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o Run:…"/>
          <p:cNvSpPr txBox="1"/>
          <p:nvPr/>
        </p:nvSpPr>
        <p:spPr>
          <a:xfrm>
            <a:off x="13142562" y="3437302"/>
            <a:ext cx="11726776" cy="2845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 lvl="1" marL="889000" indent="-444500" algn="l">
              <a:spcBef>
                <a:spcPts val="5900"/>
              </a:spcBef>
              <a:buSzPct val="75000"/>
              <a:buChar char="•"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To Run:</a:t>
            </a:r>
          </a:p>
          <a:p>
            <a:pPr lvl="7" algn="l">
              <a:spcBef>
                <a:spcPts val="5900"/>
              </a:spcBef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sbatch rf_complex.slurm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Arrow"/>
          <p:cNvSpPr/>
          <p:nvPr/>
        </p:nvSpPr>
        <p:spPr>
          <a:xfrm rot="5400000">
            <a:off x="5173289" y="11033910"/>
            <a:ext cx="883640" cy="883273"/>
          </a:xfrm>
          <a:prstGeom prst="rightArrow">
            <a:avLst>
              <a:gd name="adj1" fmla="val 34332"/>
              <a:gd name="adj2" fmla="val 42450"/>
            </a:avLst>
          </a:prstGeom>
          <a:solidFill>
            <a:srgbClr val="9411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100">
                <a:solidFill>
                  <a:srgbClr val="941100"/>
                </a:solidFill>
              </a:defRPr>
            </a:pPr>
          </a:p>
        </p:txBody>
      </p:sp>
      <p:sp>
        <p:nvSpPr>
          <p:cNvPr id="212" name="Line"/>
          <p:cNvSpPr/>
          <p:nvPr/>
        </p:nvSpPr>
        <p:spPr>
          <a:xfrm flipH="1">
            <a:off x="12347806" y="4972827"/>
            <a:ext cx="883273" cy="1"/>
          </a:xfrm>
          <a:prstGeom prst="line">
            <a:avLst/>
          </a:prstGeom>
          <a:ln w="127000">
            <a:solidFill>
              <a:srgbClr val="9411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13" name="Line"/>
          <p:cNvSpPr/>
          <p:nvPr/>
        </p:nvSpPr>
        <p:spPr>
          <a:xfrm flipH="1">
            <a:off x="8818942" y="12388281"/>
            <a:ext cx="3554957" cy="1"/>
          </a:xfrm>
          <a:prstGeom prst="line">
            <a:avLst/>
          </a:prstGeom>
          <a:ln w="127000">
            <a:solidFill>
              <a:srgbClr val="9411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14" name="rf_complex_pred.slurm (made by Va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rf_complex_pred.slurm (made by Van)</a:t>
            </a:r>
          </a:p>
        </p:txBody>
      </p:sp>
      <p:sp>
        <p:nvSpPr>
          <p:cNvPr id="215" name="Make Pair Alignments…"/>
          <p:cNvSpPr/>
          <p:nvPr/>
        </p:nvSpPr>
        <p:spPr>
          <a:xfrm>
            <a:off x="1182109" y="9112928"/>
            <a:ext cx="8866001" cy="184138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3200" u="sng">
                <a:solidFill>
                  <a:srgbClr val="FFFFFF"/>
                </a:solidFill>
              </a:defRPr>
            </a:pPr>
            <a:r>
              <a:t>Make Pair Alignments</a:t>
            </a:r>
          </a:p>
          <a:p>
            <a:pPr lvl="1" algn="l">
              <a:defRPr sz="3200">
                <a:solidFill>
                  <a:srgbClr val="FFFFFF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RF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make_joint_MSA_bacterial.py</a:t>
            </a:r>
            <a:r>
              <a:t> \</a:t>
            </a:r>
          </a:p>
          <a:p>
            <a:pPr lvl="2" algn="l">
              <a:defRPr sz="3200">
                <a:solidFill>
                  <a:srgbClr val="FFFFFF"/>
                </a:solidFill>
              </a:defRPr>
            </a:pPr>
            <a:r>
              <a:t>[subunit1.a3m] [subunit2.a3m] &gt; </a:t>
            </a:r>
            <a:r>
              <a:rPr b="1" u="sng">
                <a:latin typeface="+mj-lt"/>
                <a:ea typeface="+mj-ea"/>
                <a:cs typeface="+mj-cs"/>
                <a:sym typeface="Helvetica"/>
              </a:rPr>
              <a:t>paired.a3m</a:t>
            </a:r>
          </a:p>
        </p:txBody>
      </p:sp>
      <p:sp>
        <p:nvSpPr>
          <p:cNvPr id="216" name="Arrow"/>
          <p:cNvSpPr/>
          <p:nvPr/>
        </p:nvSpPr>
        <p:spPr>
          <a:xfrm rot="5400000">
            <a:off x="5173289" y="4708991"/>
            <a:ext cx="883640" cy="883273"/>
          </a:xfrm>
          <a:prstGeom prst="rightArrow">
            <a:avLst>
              <a:gd name="adj1" fmla="val 34332"/>
              <a:gd name="adj2" fmla="val 42450"/>
            </a:avLst>
          </a:prstGeom>
          <a:solidFill>
            <a:srgbClr val="9411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100">
                <a:solidFill>
                  <a:srgbClr val="941100"/>
                </a:solidFill>
              </a:defRPr>
            </a:pPr>
          </a:p>
        </p:txBody>
      </p:sp>
      <p:sp>
        <p:nvSpPr>
          <p:cNvPr id="217" name="Arrow"/>
          <p:cNvSpPr/>
          <p:nvPr/>
        </p:nvSpPr>
        <p:spPr>
          <a:xfrm rot="5400000">
            <a:off x="5173289" y="8150052"/>
            <a:ext cx="883640" cy="883273"/>
          </a:xfrm>
          <a:prstGeom prst="rightArrow">
            <a:avLst>
              <a:gd name="adj1" fmla="val 34332"/>
              <a:gd name="adj2" fmla="val 42450"/>
            </a:avLst>
          </a:prstGeom>
          <a:solidFill>
            <a:srgbClr val="9411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100">
                <a:solidFill>
                  <a:srgbClr val="941100"/>
                </a:solidFill>
              </a:defRPr>
            </a:pPr>
          </a:p>
        </p:txBody>
      </p:sp>
      <p:sp>
        <p:nvSpPr>
          <p:cNvPr id="218" name="Line"/>
          <p:cNvSpPr/>
          <p:nvPr/>
        </p:nvSpPr>
        <p:spPr>
          <a:xfrm flipV="1">
            <a:off x="12334875" y="4906402"/>
            <a:ext cx="0" cy="7535590"/>
          </a:xfrm>
          <a:prstGeom prst="line">
            <a:avLst/>
          </a:prstGeom>
          <a:ln w="127000">
            <a:solidFill>
              <a:srgbClr val="9411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19" name="Arrow"/>
          <p:cNvSpPr/>
          <p:nvPr/>
        </p:nvSpPr>
        <p:spPr>
          <a:xfrm rot="5400000">
            <a:off x="18085779" y="3199538"/>
            <a:ext cx="883641" cy="883272"/>
          </a:xfrm>
          <a:prstGeom prst="rightArrow">
            <a:avLst>
              <a:gd name="adj1" fmla="val 34332"/>
              <a:gd name="adj2" fmla="val 42450"/>
            </a:avLst>
          </a:prstGeom>
          <a:solidFill>
            <a:srgbClr val="941100">
              <a:alpha val="50000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100">
                <a:solidFill>
                  <a:srgbClr val="941100"/>
                </a:solidFill>
              </a:defRPr>
            </a:pPr>
          </a:p>
        </p:txBody>
      </p:sp>
      <p:sp>
        <p:nvSpPr>
          <p:cNvPr id="220" name="Prepare MSA for each subunit…"/>
          <p:cNvSpPr/>
          <p:nvPr/>
        </p:nvSpPr>
        <p:spPr>
          <a:xfrm>
            <a:off x="1835224" y="5539928"/>
            <a:ext cx="7381529" cy="253572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3200" u="sng">
                <a:solidFill>
                  <a:srgbClr val="FFFFFF"/>
                </a:solidFill>
              </a:defRPr>
            </a:pPr>
            <a:r>
              <a:t>Prepare MSA for each subunit</a:t>
            </a:r>
          </a:p>
          <a:p>
            <a:pPr lvl="1" algn="l">
              <a:defRPr sz="3200">
                <a:solidFill>
                  <a:srgbClr val="FFFFFF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RF</a:t>
            </a:r>
            <a:r>
              <a:t>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make_msa.sh</a:t>
            </a:r>
            <a:r>
              <a:t> \</a:t>
            </a:r>
          </a:p>
          <a:p>
            <a:pPr lvl="3" algn="l">
              <a:defRPr sz="3200">
                <a:solidFill>
                  <a:srgbClr val="FFFFFF"/>
                </a:solidFill>
              </a:defRPr>
            </a:pPr>
            <a:r>
              <a:t>[subunit1 FASTA] &gt; [subunit1.a3m]</a:t>
            </a:r>
          </a:p>
          <a:p>
            <a:pPr lvl="1" algn="l">
              <a:defRPr sz="3200">
                <a:solidFill>
                  <a:srgbClr val="FFFFFF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RF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make_msa.sh</a:t>
            </a:r>
            <a:r>
              <a:t> \</a:t>
            </a:r>
          </a:p>
          <a:p>
            <a:pPr lvl="3" algn="l">
              <a:defRPr sz="3200">
                <a:solidFill>
                  <a:srgbClr val="FFFFFF"/>
                </a:solidFill>
              </a:defRPr>
            </a:pPr>
            <a:r>
              <a:t>[subunit2 FASTA] &gt; [subunit2.a3m]</a:t>
            </a:r>
          </a:p>
        </p:txBody>
      </p:sp>
      <p:sp>
        <p:nvSpPr>
          <p:cNvPr id="221" name="Filter Pair Alignment…"/>
          <p:cNvSpPr/>
          <p:nvPr/>
        </p:nvSpPr>
        <p:spPr>
          <a:xfrm>
            <a:off x="2207161" y="11991588"/>
            <a:ext cx="6815896" cy="1148986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3200" u="sng">
                <a:solidFill>
                  <a:srgbClr val="FFFFFF"/>
                </a:solidFill>
              </a:defRPr>
            </a:pPr>
            <a:r>
              <a:t>Filter Pair Alignment </a:t>
            </a:r>
          </a:p>
          <a:p>
            <a:pPr lvl="1" algn="l">
              <a:defRPr sz="3200">
                <a:solidFill>
                  <a:srgbClr val="FFFFFF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HHfilter</a:t>
            </a:r>
            <a:r>
              <a:t> paired.a3m &gt; </a:t>
            </a:r>
            <a:r>
              <a:rPr b="1" u="sng">
                <a:latin typeface="+mj-lt"/>
                <a:ea typeface="+mj-ea"/>
                <a:cs typeface="+mj-cs"/>
                <a:sym typeface="Helvetica"/>
              </a:rPr>
              <a:t>filtered.a3m</a:t>
            </a:r>
          </a:p>
        </p:txBody>
      </p:sp>
      <p:sp>
        <p:nvSpPr>
          <p:cNvPr id="222" name="Complex Template Prediction…"/>
          <p:cNvSpPr/>
          <p:nvPr/>
        </p:nvSpPr>
        <p:spPr>
          <a:xfrm>
            <a:off x="13904918" y="2249561"/>
            <a:ext cx="9415590" cy="1048174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3200" u="sng">
                <a:solidFill>
                  <a:srgbClr val="FFFFFF"/>
                </a:solidFill>
              </a:defRPr>
            </a:pPr>
            <a:r>
              <a:t>Complex Template Prediction</a:t>
            </a:r>
          </a:p>
          <a:p>
            <a:pPr lvl="1" algn="l">
              <a:defRPr sz="3200">
                <a:solidFill>
                  <a:srgbClr val="FFFFFF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RF</a:t>
            </a:r>
            <a:r>
              <a:t>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predict_msa.py</a:t>
            </a:r>
            <a:r>
              <a:t> </a:t>
            </a:r>
            <a:r>
              <a:rPr b="1" u="sng">
                <a:latin typeface="+mj-lt"/>
                <a:ea typeface="+mj-ea"/>
                <a:cs typeface="+mj-cs"/>
                <a:sym typeface="Helvetica"/>
              </a:rPr>
              <a:t>paired.a3m</a:t>
            </a:r>
            <a:r>
              <a:t> &gt; </a:t>
            </a:r>
            <a:r>
              <a:rPr b="1" u="sng">
                <a:latin typeface="+mj-lt"/>
                <a:ea typeface="+mj-ea"/>
                <a:cs typeface="+mj-cs"/>
                <a:sym typeface="Helvetica"/>
              </a:rPr>
              <a:t>complex.npz</a:t>
            </a:r>
          </a:p>
        </p:txBody>
      </p:sp>
      <p:sp>
        <p:nvSpPr>
          <p:cNvPr id="223" name="Complex Prediction…"/>
          <p:cNvSpPr/>
          <p:nvPr/>
        </p:nvSpPr>
        <p:spPr>
          <a:xfrm>
            <a:off x="13225671" y="4311294"/>
            <a:ext cx="10421229" cy="1747816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3200" u="sng">
                <a:solidFill>
                  <a:srgbClr val="FFFFFF"/>
                </a:solidFill>
              </a:defRPr>
            </a:pPr>
            <a:r>
              <a:t>Complex Prediction</a:t>
            </a:r>
          </a:p>
          <a:p>
            <a:pPr lvl="1" algn="l">
              <a:defRPr sz="3200">
                <a:solidFill>
                  <a:srgbClr val="FFFFFF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RF</a:t>
            </a:r>
            <a:r>
              <a:t>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predict_complex.py</a:t>
            </a:r>
            <a:r>
              <a:t> \</a:t>
            </a:r>
          </a:p>
          <a:p>
            <a:pPr lvl="2" algn="l">
              <a:defRPr sz="3200">
                <a:solidFill>
                  <a:srgbClr val="FFFFFF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filtered.a3m</a:t>
            </a:r>
            <a:r>
              <a:t> &gt; model_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#</a:t>
            </a:r>
            <a:r>
              <a:t>_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SML</a:t>
            </a:r>
            <a:r>
              <a:t>_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P</a:t>
            </a:r>
            <a:r>
              <a:t>.pdb&gt; </a:t>
            </a:r>
            <a:r>
              <a:rPr b="1" u="sng">
                <a:latin typeface="+mj-lt"/>
                <a:ea typeface="+mj-ea"/>
                <a:cs typeface="+mj-cs"/>
                <a:sym typeface="Helvetica"/>
              </a:rPr>
              <a:t>complex.pdb</a:t>
            </a:r>
          </a:p>
        </p:txBody>
      </p:sp>
      <p:sp>
        <p:nvSpPr>
          <p:cNvPr id="224" name="Line"/>
          <p:cNvSpPr/>
          <p:nvPr/>
        </p:nvSpPr>
        <p:spPr>
          <a:xfrm flipV="1">
            <a:off x="12334874" y="2759438"/>
            <a:ext cx="1" cy="3253768"/>
          </a:xfrm>
          <a:prstGeom prst="line">
            <a:avLst/>
          </a:prstGeom>
          <a:ln w="127000">
            <a:solidFill>
              <a:srgbClr val="941100">
                <a:alpha val="50000"/>
              </a:srgbClr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25" name="Line"/>
          <p:cNvSpPr/>
          <p:nvPr/>
        </p:nvSpPr>
        <p:spPr>
          <a:xfrm flipH="1">
            <a:off x="12468759" y="2900344"/>
            <a:ext cx="1365776" cy="1"/>
          </a:xfrm>
          <a:prstGeom prst="line">
            <a:avLst/>
          </a:prstGeom>
          <a:ln w="127000">
            <a:solidFill>
              <a:srgbClr val="941100">
                <a:alpha val="50000"/>
              </a:srgbClr>
            </a:solidFill>
            <a:prstDash val="sysDot"/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26" name="Arrow"/>
          <p:cNvSpPr/>
          <p:nvPr/>
        </p:nvSpPr>
        <p:spPr>
          <a:xfrm rot="5400000">
            <a:off x="18170893" y="6109794"/>
            <a:ext cx="883641" cy="883273"/>
          </a:xfrm>
          <a:prstGeom prst="rightArrow">
            <a:avLst>
              <a:gd name="adj1" fmla="val 34332"/>
              <a:gd name="adj2" fmla="val 42450"/>
            </a:avLst>
          </a:prstGeom>
          <a:solidFill>
            <a:srgbClr val="9411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100">
                <a:solidFill>
                  <a:srgbClr val="941100"/>
                </a:solidFill>
              </a:defRPr>
            </a:pPr>
          </a:p>
        </p:txBody>
      </p:sp>
      <p:sp>
        <p:nvSpPr>
          <p:cNvPr id="227" name="Generate Sidechains and Error Prediction…"/>
          <p:cNvSpPr/>
          <p:nvPr/>
        </p:nvSpPr>
        <p:spPr>
          <a:xfrm>
            <a:off x="13101178" y="7042650"/>
            <a:ext cx="11023070" cy="184138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3200" u="sng">
                <a:solidFill>
                  <a:srgbClr val="FFFFFF"/>
                </a:solidFill>
              </a:defRPr>
            </a:pPr>
            <a:r>
              <a:t>Generate Sidechains and Error Prediction</a:t>
            </a:r>
          </a:p>
          <a:p>
            <a:pPr lvl="1" algn="l">
              <a:defRPr sz="3200">
                <a:solidFill>
                  <a:srgbClr val="FFFFFF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RF</a:t>
            </a:r>
            <a:r>
              <a:t>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RosettaTR.py</a:t>
            </a:r>
            <a:r>
              <a:t> \</a:t>
            </a:r>
          </a:p>
          <a:p>
            <a:pPr lvl="2" algn="l">
              <a:defRPr sz="3200">
                <a:solidFill>
                  <a:srgbClr val="FFFFFF"/>
                </a:solidFill>
              </a:defRPr>
            </a:pPr>
            <a:r>
              <a:rPr b="1" u="sng">
                <a:latin typeface="+mj-lt"/>
                <a:ea typeface="+mj-ea"/>
                <a:cs typeface="+mj-cs"/>
                <a:sym typeface="Helvetica"/>
              </a:rPr>
              <a:t>complex.pdb</a:t>
            </a:r>
            <a:r>
              <a:t> [input FASTA] [input.3track] &gt; [output.pdb]</a:t>
            </a:r>
          </a:p>
        </p:txBody>
      </p:sp>
      <p:sp>
        <p:nvSpPr>
          <p:cNvPr id="228" name="OPTIONAL"/>
          <p:cNvSpPr/>
          <p:nvPr/>
        </p:nvSpPr>
        <p:spPr>
          <a:xfrm>
            <a:off x="9616767" y="2376112"/>
            <a:ext cx="2584223" cy="795072"/>
          </a:xfrm>
          <a:prstGeom prst="rect">
            <a:avLst/>
          </a:prstGeom>
          <a:blipFill>
            <a:blip r:embed="rId8">
              <a:alphaModFix amt="50000"/>
            </a:blip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700" u="sng">
                <a:solidFill>
                  <a:srgbClr val="FFFFFF"/>
                </a:solidFill>
              </a:defRPr>
            </a:lvl1pPr>
          </a:lstStyle>
          <a:p>
            <a:pPr/>
            <a:r>
              <a:t>OPTIONAL</a:t>
            </a:r>
          </a:p>
        </p:txBody>
      </p:sp>
      <p:sp>
        <p:nvSpPr>
          <p:cNvPr id="229" name="conda activate"/>
          <p:cNvSpPr/>
          <p:nvPr/>
        </p:nvSpPr>
        <p:spPr>
          <a:xfrm>
            <a:off x="14960395" y="3421438"/>
            <a:ext cx="2924943" cy="79507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l">
              <a:defRPr sz="3100"/>
            </a:lvl1pPr>
          </a:lstStyle>
          <a:p>
            <a:pPr/>
            <a:r>
              <a:t>conda activate</a:t>
            </a:r>
          </a:p>
        </p:txBody>
      </p:sp>
      <p:sp>
        <p:nvSpPr>
          <p:cNvPr id="230" name="folding"/>
          <p:cNvSpPr/>
          <p:nvPr/>
        </p:nvSpPr>
        <p:spPr>
          <a:xfrm>
            <a:off x="19169860" y="3377153"/>
            <a:ext cx="2924943" cy="7950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l">
              <a:defRPr sz="3100"/>
            </a:lvl1pPr>
          </a:lstStyle>
          <a:p>
            <a:pPr/>
            <a:r>
              <a:t>folding</a:t>
            </a:r>
          </a:p>
        </p:txBody>
      </p:sp>
      <p:sp>
        <p:nvSpPr>
          <p:cNvPr id="231" name="(van) conda activate RoseTTAFold…"/>
          <p:cNvSpPr/>
          <p:nvPr/>
        </p:nvSpPr>
        <p:spPr>
          <a:xfrm>
            <a:off x="1924344" y="2133401"/>
            <a:ext cx="7381530" cy="2535720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3100">
                <a:solidFill>
                  <a:srgbClr val="FFFFFF"/>
                </a:solidFill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(van)</a:t>
            </a:r>
            <a:r>
              <a:t> conda activate RoseTTAFold</a:t>
            </a:r>
          </a:p>
          <a:p>
            <a:pPr algn="l">
              <a:defRPr sz="3100">
                <a:solidFill>
                  <a:srgbClr val="FFFFFF"/>
                </a:solidFill>
              </a:defRPr>
            </a:pPr>
            <a:r>
              <a:t>Copy from RoseTTAFold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(RF)</a:t>
            </a:r>
            <a:r>
              <a:t>:</a:t>
            </a:r>
          </a:p>
          <a:p>
            <a:pPr marL="382763" indent="-382763" algn="l">
              <a:buSzPct val="75000"/>
              <a:buChar char="•"/>
              <a:defRPr sz="3100">
                <a:solidFill>
                  <a:srgbClr val="FFFFFF"/>
                </a:solidFill>
              </a:defRPr>
            </a:pPr>
            <a:r>
              <a:rPr i="1">
                <a:latin typeface="+mj-lt"/>
                <a:ea typeface="+mj-ea"/>
                <a:cs typeface="+mj-cs"/>
                <a:sym typeface="Helvetica"/>
              </a:rPr>
              <a:t>make_joint_MSA_bacterial.py</a:t>
            </a:r>
          </a:p>
          <a:p>
            <a:pPr marL="382763" indent="-382763" algn="l">
              <a:buSzPct val="75000"/>
              <a:buChar char="•"/>
              <a:defRPr sz="3100">
                <a:solidFill>
                  <a:srgbClr val="FFFFFF"/>
                </a:solidFill>
              </a:defRPr>
            </a:pPr>
            <a:r>
              <a:rPr i="1">
                <a:latin typeface="+mj-lt"/>
                <a:ea typeface="+mj-ea"/>
                <a:cs typeface="+mj-cs"/>
                <a:sym typeface="Helvetica"/>
              </a:rPr>
              <a:t>make_msa.py</a:t>
            </a:r>
            <a:r>
              <a:t> (2track)</a:t>
            </a:r>
          </a:p>
          <a:p>
            <a:pPr marL="382763" indent="-382763" algn="l">
              <a:buSzPct val="75000"/>
              <a:buChar char="•"/>
              <a:defRPr sz="3100">
                <a:solidFill>
                  <a:srgbClr val="FFFFFF"/>
                </a:solidFill>
              </a:defRPr>
            </a:pPr>
            <a:r>
              <a:rPr i="1">
                <a:latin typeface="+mj-lt"/>
                <a:ea typeface="+mj-ea"/>
                <a:cs typeface="+mj-cs"/>
                <a:sym typeface="Helvetica"/>
              </a:rPr>
              <a:t>predict_complex.py</a:t>
            </a:r>
          </a:p>
        </p:txBody>
      </p:sp>
      <p:sp>
        <p:nvSpPr>
          <p:cNvPr id="232" name="bold-underline : constant file name"/>
          <p:cNvSpPr/>
          <p:nvPr/>
        </p:nvSpPr>
        <p:spPr>
          <a:xfrm>
            <a:off x="17701438" y="12662965"/>
            <a:ext cx="6709819" cy="1091276"/>
          </a:xfrm>
          <a:prstGeom prst="rect">
            <a:avLst/>
          </a:prstGeom>
          <a:blipFill>
            <a:blip r:embed="rId10">
              <a:alphaModFix amt="40253"/>
            </a:blip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b="1" sz="3200" u="sng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bold-underline</a:t>
            </a:r>
            <a:r>
              <a:rPr b="0" i="1" u="none"/>
              <a:t> </a:t>
            </a:r>
            <a:r>
              <a:rPr b="0" u="none">
                <a:latin typeface="+mn-lt"/>
                <a:ea typeface="+mn-ea"/>
                <a:cs typeface="+mn-cs"/>
                <a:sym typeface="Helvetica Light"/>
              </a:rPr>
              <a:t>: constant file name</a:t>
            </a:r>
          </a:p>
        </p:txBody>
      </p:sp>
      <p:sp>
        <p:nvSpPr>
          <p:cNvPr id="233" name="NOTE:"/>
          <p:cNvSpPr txBox="1"/>
          <p:nvPr/>
        </p:nvSpPr>
        <p:spPr>
          <a:xfrm>
            <a:off x="15643325" y="12756165"/>
            <a:ext cx="202565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NOTE: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oseTTAFol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RoseTTAFold</a:t>
            </a:r>
          </a:p>
        </p:txBody>
      </p:sp>
      <p:pic>
        <p:nvPicPr>
          <p:cNvPr id="127" name="Screen Shot 2022-09-14 at 10.21.53 AM.png" descr="Screen Shot 2022-09-14 at 10.21.5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4428" y="2605141"/>
            <a:ext cx="17007183" cy="7905039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Rectangle"/>
          <p:cNvSpPr/>
          <p:nvPr/>
        </p:nvSpPr>
        <p:spPr>
          <a:xfrm>
            <a:off x="10201011" y="2215433"/>
            <a:ext cx="11408225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9" name="https://github.com/RosettaCommons/RoseTTAFold"/>
          <p:cNvSpPr txBox="1"/>
          <p:nvPr>
            <p:ph type="body" sz="quarter" idx="1"/>
          </p:nvPr>
        </p:nvSpPr>
        <p:spPr>
          <a:xfrm>
            <a:off x="5348207" y="11422726"/>
            <a:ext cx="13973336" cy="130024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7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https://github.com/RosettaCommons/RoseTTAFold</a:t>
            </a:r>
          </a:p>
        </p:txBody>
      </p:sp>
      <p:sp>
        <p:nvSpPr>
          <p:cNvPr id="130" name="Baek et al., Science, 2021, 373, 871"/>
          <p:cNvSpPr/>
          <p:nvPr/>
        </p:nvSpPr>
        <p:spPr>
          <a:xfrm>
            <a:off x="611229" y="12716337"/>
            <a:ext cx="23161542" cy="558801"/>
          </a:xfrm>
          <a:prstGeom prst="rect">
            <a:avLst/>
          </a:prstGeom>
          <a:solidFill>
            <a:srgbClr val="800D02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Baek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et al., Science</a:t>
            </a:r>
            <a:r>
              <a:t>, 2021, 373, 871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seTTAFold Compari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RoseTTAFold Comparison</a:t>
            </a:r>
          </a:p>
        </p:txBody>
      </p:sp>
      <p:pic>
        <p:nvPicPr>
          <p:cNvPr id="133" name="science.abj8754-f1.jpg" descr="science.abj8754-f1.jpg"/>
          <p:cNvPicPr>
            <a:picLocks noChangeAspect="1"/>
          </p:cNvPicPr>
          <p:nvPr/>
        </p:nvPicPr>
        <p:blipFill>
          <a:blip r:embed="rId2">
            <a:extLst/>
          </a:blip>
          <a:srcRect l="0" t="56871" r="0" b="0"/>
          <a:stretch>
            <a:fillRect/>
          </a:stretch>
        </p:blipFill>
        <p:spPr>
          <a:xfrm>
            <a:off x="1416645" y="2417818"/>
            <a:ext cx="21836635" cy="7409049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M-score (Template Modelling)"/>
          <p:cNvSpPr txBox="1"/>
          <p:nvPr>
            <p:ph type="body" sz="quarter" idx="1"/>
          </p:nvPr>
        </p:nvSpPr>
        <p:spPr>
          <a:xfrm>
            <a:off x="738601" y="9580471"/>
            <a:ext cx="22906798" cy="2790189"/>
          </a:xfrm>
          <a:prstGeom prst="rect">
            <a:avLst/>
          </a:prstGeom>
        </p:spPr>
        <p:txBody>
          <a:bodyPr/>
          <a:lstStyle/>
          <a:p>
            <a:pPr/>
            <a:r>
              <a:t>TM-score (Template Modelling)</a:t>
            </a:r>
          </a:p>
        </p:txBody>
      </p:sp>
      <p:pic>
        <p:nvPicPr>
          <p:cNvPr id="135" name="Screen Shot 2022-09-14 at 11.13.22 AM.png" descr="Screen Shot 2022-09-14 at 11.13.2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55799" y="10328585"/>
            <a:ext cx="10247713" cy="2478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Screen Shot 2022-09-14 at 11.13.47 AM.png" descr="Screen Shot 2022-09-14 at 11.13.47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55252" y="11187937"/>
            <a:ext cx="6636865" cy="759443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Baek et al., Science, 2021, 373, 871"/>
          <p:cNvSpPr/>
          <p:nvPr/>
        </p:nvSpPr>
        <p:spPr>
          <a:xfrm>
            <a:off x="611229" y="12716337"/>
            <a:ext cx="23161542" cy="558801"/>
          </a:xfrm>
          <a:prstGeom prst="rect">
            <a:avLst/>
          </a:prstGeom>
          <a:solidFill>
            <a:srgbClr val="800D02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Baek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et al., Science</a:t>
            </a:r>
            <a:r>
              <a:t>, 2021, 373, 871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oseTTAFold Schemat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RoseTTAFold Schematic</a:t>
            </a:r>
          </a:p>
        </p:txBody>
      </p:sp>
      <p:sp>
        <p:nvSpPr>
          <p:cNvPr id="140" name="Baek et al., Science, 2021, 373, 871"/>
          <p:cNvSpPr/>
          <p:nvPr/>
        </p:nvSpPr>
        <p:spPr>
          <a:xfrm>
            <a:off x="611229" y="12716337"/>
            <a:ext cx="23161542" cy="558801"/>
          </a:xfrm>
          <a:prstGeom prst="rect">
            <a:avLst/>
          </a:prstGeom>
          <a:solidFill>
            <a:srgbClr val="800D02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Baek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et al., Science</a:t>
            </a:r>
            <a:r>
              <a:t>, 2021, 373, 871</a:t>
            </a:r>
          </a:p>
        </p:txBody>
      </p:sp>
      <p:pic>
        <p:nvPicPr>
          <p:cNvPr id="141" name="science.abj8754-f1.jpg" descr="science.abj8754-f1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4334"/>
          <a:stretch>
            <a:fillRect/>
          </a:stretch>
        </p:blipFill>
        <p:spPr>
          <a:xfrm>
            <a:off x="1075928" y="2659860"/>
            <a:ext cx="22232321" cy="9736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fig2.jpg" descr="fig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4621" y="2169855"/>
            <a:ext cx="22300508" cy="10292542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RoseTTAFold Predictions of Protein Struc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6885">
              <a:defRPr sz="5432"/>
            </a:lvl1pPr>
          </a:lstStyle>
          <a:p>
            <a:pPr/>
            <a:r>
              <a:t>RoseTTAFold Predictions of Protein Structures</a:t>
            </a:r>
          </a:p>
        </p:txBody>
      </p:sp>
      <p:sp>
        <p:nvSpPr>
          <p:cNvPr id="145" name="Baek et al., Science, 2021, 373, 871"/>
          <p:cNvSpPr/>
          <p:nvPr/>
        </p:nvSpPr>
        <p:spPr>
          <a:xfrm>
            <a:off x="611229" y="12716337"/>
            <a:ext cx="23161542" cy="558801"/>
          </a:xfrm>
          <a:prstGeom prst="rect">
            <a:avLst/>
          </a:prstGeom>
          <a:solidFill>
            <a:srgbClr val="800D02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Baek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et al., Science</a:t>
            </a:r>
            <a:r>
              <a:t>, 2021, 373, 871</a:t>
            </a:r>
          </a:p>
        </p:txBody>
      </p:sp>
      <p:sp>
        <p:nvSpPr>
          <p:cNvPr id="146" name="SLP"/>
          <p:cNvSpPr txBox="1"/>
          <p:nvPr/>
        </p:nvSpPr>
        <p:spPr>
          <a:xfrm>
            <a:off x="3860376" y="11472676"/>
            <a:ext cx="139053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SLP</a:t>
            </a:r>
          </a:p>
        </p:txBody>
      </p:sp>
      <p:sp>
        <p:nvSpPr>
          <p:cNvPr id="147" name="Lrbp"/>
          <p:cNvSpPr txBox="1"/>
          <p:nvPr/>
        </p:nvSpPr>
        <p:spPr>
          <a:xfrm>
            <a:off x="9015777" y="11472676"/>
            <a:ext cx="156634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Lrbp</a:t>
            </a:r>
          </a:p>
        </p:txBody>
      </p:sp>
      <p:sp>
        <p:nvSpPr>
          <p:cNvPr id="148" name="PI3K𝛾"/>
          <p:cNvSpPr txBox="1"/>
          <p:nvPr/>
        </p:nvSpPr>
        <p:spPr>
          <a:xfrm>
            <a:off x="16887670" y="11438380"/>
            <a:ext cx="1884772" cy="973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PI3K</a:t>
            </a:r>
            <a:r>
              <a:rPr baseline="-10000"/>
              <a:t>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fig3.jpg" descr="fig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9572" y="2459346"/>
            <a:ext cx="15621863" cy="10250135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RoseTTAFold-Predicted Protein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RoseTTAFold-Predicted Protein Functions</a:t>
            </a:r>
          </a:p>
        </p:txBody>
      </p:sp>
      <p:sp>
        <p:nvSpPr>
          <p:cNvPr id="152" name="Baek et al., Science, 2021, 373, 871"/>
          <p:cNvSpPr/>
          <p:nvPr/>
        </p:nvSpPr>
        <p:spPr>
          <a:xfrm>
            <a:off x="611229" y="12716337"/>
            <a:ext cx="23161542" cy="558801"/>
          </a:xfrm>
          <a:prstGeom prst="rect">
            <a:avLst/>
          </a:prstGeom>
          <a:solidFill>
            <a:srgbClr val="800D02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3000">
                <a:solidFill>
                  <a:srgbClr val="FFFFFF"/>
                </a:solidFill>
              </a:defRPr>
            </a:pPr>
            <a:r>
              <a:t>Baek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et al., Science</a:t>
            </a:r>
            <a:r>
              <a:t>, 2021, 373, 871</a:t>
            </a:r>
          </a:p>
        </p:txBody>
      </p:sp>
      <p:sp>
        <p:nvSpPr>
          <p:cNvPr id="153" name="TANGO2"/>
          <p:cNvSpPr txBox="1"/>
          <p:nvPr/>
        </p:nvSpPr>
        <p:spPr>
          <a:xfrm>
            <a:off x="6212606" y="1852414"/>
            <a:ext cx="1715109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TANGO2</a:t>
            </a:r>
          </a:p>
        </p:txBody>
      </p:sp>
      <p:sp>
        <p:nvSpPr>
          <p:cNvPr id="154" name="ADAM33"/>
          <p:cNvSpPr txBox="1"/>
          <p:nvPr/>
        </p:nvSpPr>
        <p:spPr>
          <a:xfrm>
            <a:off x="11498343" y="1852414"/>
            <a:ext cx="1722178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ADAM33</a:t>
            </a:r>
          </a:p>
        </p:txBody>
      </p:sp>
      <p:sp>
        <p:nvSpPr>
          <p:cNvPr id="155" name="CERS1"/>
          <p:cNvSpPr txBox="1"/>
          <p:nvPr/>
        </p:nvSpPr>
        <p:spPr>
          <a:xfrm>
            <a:off x="16745384" y="1852414"/>
            <a:ext cx="1426010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CERS1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oseTTAFold-Predicted Structure of Protein Complexes"/>
          <p:cNvSpPr txBox="1"/>
          <p:nvPr>
            <p:ph type="title"/>
          </p:nvPr>
        </p:nvSpPr>
        <p:spPr>
          <a:xfrm>
            <a:off x="1280568" y="463715"/>
            <a:ext cx="21359871" cy="1300248"/>
          </a:xfrm>
          <a:prstGeom prst="rect">
            <a:avLst/>
          </a:prstGeom>
        </p:spPr>
        <p:txBody>
          <a:bodyPr/>
          <a:lstStyle/>
          <a:p>
            <a:pPr/>
            <a:r>
              <a:t>RoseTTAFold-Predicted Structure of Protein Complexes</a:t>
            </a:r>
          </a:p>
        </p:txBody>
      </p:sp>
      <p:pic>
        <p:nvPicPr>
          <p:cNvPr id="158" name="fig4.jpg" descr="fig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4939" y="2210688"/>
            <a:ext cx="14751129" cy="11398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oseTTAFold 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RoseTTAFold Workflow</a:t>
            </a:r>
          </a:p>
        </p:txBody>
      </p:sp>
      <p:sp>
        <p:nvSpPr>
          <p:cNvPr id="161" name="Input seque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70277" indent="-670277">
              <a:lnSpc>
                <a:spcPct val="50000"/>
              </a:lnSpc>
              <a:buSzPct val="100000"/>
              <a:buAutoNum type="arabicPeriod" startAt="1"/>
              <a:defRPr sz="4400"/>
            </a:pPr>
            <a:r>
              <a:t>Input sequence </a:t>
            </a:r>
          </a:p>
          <a:p>
            <a:pPr lvl="1" marL="952500" indent="-508000">
              <a:lnSpc>
                <a:spcPct val="50000"/>
              </a:lnSpc>
              <a:defRPr sz="4400"/>
            </a:pPr>
            <a:r>
              <a:t>Amino Acid Sequence in FASTA format (.fa)</a:t>
            </a:r>
          </a:p>
          <a:p>
            <a:pPr marL="670277" indent="-670277">
              <a:lnSpc>
                <a:spcPct val="50000"/>
              </a:lnSpc>
              <a:buSzPct val="100000"/>
              <a:buAutoNum type="arabicPeriod" startAt="1"/>
              <a:defRPr sz="4400"/>
            </a:pPr>
            <a:r>
              <a:t>RoseTTAFold Program</a:t>
            </a:r>
          </a:p>
          <a:p>
            <a:pPr lvl="1" marL="952500" indent="-508000">
              <a:lnSpc>
                <a:spcPct val="50000"/>
              </a:lnSpc>
              <a:defRPr sz="4400"/>
            </a:pPr>
            <a:r>
              <a:t>Conda Environments (GPU, Folding; ~3.8 Gb) </a:t>
            </a:r>
          </a:p>
          <a:p>
            <a:pPr lvl="1" marL="952500" indent="-508000">
              <a:lnSpc>
                <a:spcPct val="50000"/>
              </a:lnSpc>
              <a:defRPr sz="4400"/>
            </a:pPr>
            <a:r>
              <a:t>RoseTTAFold Software (~6.9 Gb)</a:t>
            </a:r>
          </a:p>
          <a:p>
            <a:pPr lvl="1" marL="952500" indent="-508000">
              <a:lnSpc>
                <a:spcPct val="50000"/>
              </a:lnSpc>
              <a:defRPr sz="4400"/>
            </a:pPr>
            <a:r>
              <a:t>PyRoseTTA License (https://els2.comotion.uw.edu/product/pyrosetta)</a:t>
            </a:r>
          </a:p>
          <a:p>
            <a:pPr marL="670277" indent="-670277">
              <a:lnSpc>
                <a:spcPct val="50000"/>
              </a:lnSpc>
              <a:buSzPct val="100000"/>
              <a:buAutoNum type="arabicPeriod" startAt="1"/>
              <a:defRPr sz="4400"/>
            </a:pPr>
            <a:r>
              <a:t>RoseTTAFold Databases (~460 Gb)</a:t>
            </a:r>
          </a:p>
          <a:p>
            <a:pPr lvl="1" marL="1047750" indent="-603250">
              <a:lnSpc>
                <a:spcPct val="50000"/>
              </a:lnSpc>
              <a:defRPr sz="4400"/>
            </a:pPr>
            <a:r>
              <a:t>Uniref30, Reduced BFD/Mgnify, Structure Templates (RCSB)</a:t>
            </a:r>
          </a:p>
          <a:p>
            <a:pPr lvl="1" marL="0" indent="228600">
              <a:lnSpc>
                <a:spcPct val="50000"/>
              </a:lnSpc>
              <a:buSzTx/>
              <a:buNone/>
              <a:defRPr sz="4400"/>
            </a:pPr>
          </a:p>
          <a:p>
            <a:pPr marL="0" indent="0" algn="ctr">
              <a:lnSpc>
                <a:spcPct val="50000"/>
              </a:lnSpc>
              <a:buSzTx/>
              <a:buNone/>
              <a:defRPr b="1" sz="5000" u="sng"/>
            </a:pPr>
            <a:r>
              <a:t>If all goes well, you get 5 predicted monomer structures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03_rosettafol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03_rosettafold</a:t>
            </a:r>
          </a:p>
        </p:txBody>
      </p:sp>
      <p:sp>
        <p:nvSpPr>
          <p:cNvPr id="164" name="On OSCER, copy this directory to your hom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400"/>
            </a:pPr>
            <a:r>
              <a:t>On OSCER, copy this directory to your home:</a:t>
            </a:r>
          </a:p>
          <a:p>
            <a:pPr lvl="3" marL="0" indent="685800">
              <a:buSzTx/>
              <a:buNone/>
              <a:defRPr sz="4400"/>
            </a:pPr>
            <a:r>
              <a:t>cp /home/van/MacroMol_Modelling_Tutorial/03_rosettafold .</a:t>
            </a:r>
          </a:p>
          <a:p>
            <a:pPr marL="508000" indent="-508000">
              <a:defRPr sz="4400"/>
            </a:pPr>
            <a:r>
              <a:t>The folder is organized as follow:</a:t>
            </a:r>
          </a:p>
          <a:p>
            <a:pPr lvl="1" marL="0" indent="228600">
              <a:lnSpc>
                <a:spcPct val="50000"/>
              </a:lnSpc>
              <a:buSzTx/>
              <a:buNone/>
              <a:defRPr sz="4400"/>
            </a:pPr>
            <a:r>
              <a:rPr b="1"/>
              <a:t>&gt;</a:t>
            </a:r>
            <a:r>
              <a:t> 03_rosettafold</a:t>
            </a:r>
          </a:p>
          <a:p>
            <a:pPr lvl="4" marL="0" indent="914400">
              <a:lnSpc>
                <a:spcPct val="50000"/>
              </a:lnSpc>
              <a:buSzTx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&gt;</a:t>
            </a:r>
            <a:r>
              <a:t> Results</a:t>
            </a:r>
          </a:p>
          <a:p>
            <a:pPr lvl="4" marL="0" indent="914400">
              <a:lnSpc>
                <a:spcPct val="50000"/>
              </a:lnSpc>
              <a:buSzTx/>
              <a:buNone/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1"/>
              <a:t>&gt;</a:t>
            </a:r>
            <a:r>
              <a:t> Tutorial</a:t>
            </a:r>
          </a:p>
          <a:p>
            <a:pPr lvl="7" marL="0" indent="1600200">
              <a:lnSpc>
                <a:spcPct val="50000"/>
              </a:lnSpc>
              <a:buSzTx/>
              <a:buNone/>
              <a:defRPr sz="4400"/>
            </a:pPr>
            <a:r>
              <a:rPr b="1"/>
              <a:t>&gt;</a:t>
            </a:r>
            <a:r>
              <a:t> 00_monomer_pred</a:t>
            </a:r>
          </a:p>
          <a:p>
            <a:pPr lvl="7" marL="0" indent="1600200">
              <a:lnSpc>
                <a:spcPct val="50000"/>
              </a:lnSpc>
              <a:buSzTx/>
              <a:buNone/>
              <a:defRPr sz="4400"/>
            </a:pPr>
            <a:r>
              <a:rPr b="1"/>
              <a:t>&gt;</a:t>
            </a:r>
            <a:r>
              <a:t> 01_complex_pred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